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  <p:sldMasterId id="2147483730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24377650" cy="13716000"/>
  <p:notesSz cx="6858000" cy="9144000"/>
  <p:embeddedFontLst>
    <p:embeddedFont>
      <p:font typeface="Amatic SC" panose="020B0604020202020204" charset="-79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elvetica Neue" panose="020B0604020202020204" charset="0"/>
      <p:regular r:id="rId28"/>
      <p:bold r:id="rId29"/>
      <p:italic r:id="rId30"/>
      <p:boldItalic r:id="rId31"/>
    </p:embeddedFont>
    <p:embeddedFont>
      <p:font typeface="Inconsolata" panose="020B0604020202020204" charset="0"/>
      <p:regular r:id="rId32"/>
      <p:bold r:id="rId33"/>
    </p:embeddedFont>
    <p:embeddedFont>
      <p:font typeface="Lato Light" panose="020F0302020204030203" charset="0"/>
      <p:regular r:id="rId34"/>
      <p:bold r:id="rId35"/>
      <p:italic r:id="rId36"/>
      <p:boldItalic r:id="rId37"/>
    </p:embeddedFont>
    <p:embeddedFont>
      <p:font typeface="Poppins" panose="020B0604020202020204" charset="0"/>
      <p:regular r:id="rId38"/>
      <p:bold r:id="rId39"/>
      <p:italic r:id="rId40"/>
      <p:boldItalic r:id="rId41"/>
    </p:embeddedFont>
    <p:embeddedFont>
      <p:font typeface="Poppins Medium" panose="020B0604020202020204" charset="0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Roboto Black" panose="020B0604020202020204" charset="0"/>
      <p:bold r:id="rId50"/>
      <p:boldItalic r:id="rId51"/>
    </p:embeddedFont>
    <p:embeddedFont>
      <p:font typeface="Roboto Light" panose="020B0604020202020204" charset="0"/>
      <p:regular r:id="rId52"/>
      <p:bold r:id="rId53"/>
      <p:italic r:id="rId54"/>
      <p:boldItalic r:id="rId55"/>
    </p:embeddedFont>
    <p:embeddedFont>
      <p:font typeface="Roboto Medium" panose="020B0604020202020204" charset="0"/>
      <p:regular r:id="rId56"/>
      <p:bold r:id="rId57"/>
      <p:italic r:id="rId58"/>
      <p:boldItalic r:id="rId59"/>
    </p:embeddedFont>
    <p:embeddedFont>
      <p:font typeface="Roboto Thin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8944E-B5D8-4FDB-8769-365B0E89AE17}">
  <a:tblStyle styleId="{F178944E-B5D8-4FDB-8769-365B0E89A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6" d="100"/>
          <a:sy n="26" d="100"/>
        </p:scale>
        <p:origin x="1124" y="44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63" Type="http://schemas.openxmlformats.org/officeDocument/2006/relationships/font" Target="fonts/font4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font" Target="fonts/font37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4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font" Target="fonts/font35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font" Target="fonts/font38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62" Type="http://schemas.openxmlformats.org/officeDocument/2006/relationships/font" Target="fonts/font4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font" Target="fonts/font36.fntdata"/><Relationship Id="rId10" Type="http://schemas.openxmlformats.org/officeDocument/2006/relationships/slide" Target="slides/slide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openxmlformats.org/officeDocument/2006/relationships/font" Target="fonts/font39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8bda237585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8bda237585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g8bda237585_0_3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8bda237585_0_3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8bda237585_0_3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g8bda237585_0_3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cf72822be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cf72822be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gcf72822bef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bda237585_3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bda237585_3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8bda237585_0_3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8bda237585_0_3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g8bda237585_0_3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bda237585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8bda237585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g8bda237585_0_3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cf72822be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cf72822be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gcf72822bef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8bda237585_3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8bda237585_3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585_3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585_3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bda237585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bda237585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8bda237585_0_3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bda237585_3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bda237585_3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5" name="Google Shape;1315;p83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16" name="Google Shape;1316;p83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7" name="Google Shape;1317;p83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8" name="Google Shape;1318;p8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1" name="Google Shape;1321;p83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>
            <a:spLocks noGrp="1"/>
          </p:cNvSpPr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328" name="Google Shape;1328;p8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Browsing Normal Behavior 1</a:t>
            </a:r>
            <a:endParaRPr/>
          </a:p>
        </p:txBody>
      </p:sp>
      <p:sp>
        <p:nvSpPr>
          <p:cNvPr id="1400" name="Google Shape;1400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01" name="Google Shape;1401;p9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93"/>
          <p:cNvSpPr txBox="1">
            <a:spLocks noGrp="1"/>
          </p:cNvSpPr>
          <p:nvPr>
            <p:ph type="body" idx="3"/>
          </p:nvPr>
        </p:nvSpPr>
        <p:spPr>
          <a:xfrm>
            <a:off x="-33" y="2437579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Observed traffic for standard query, GET requests and TCP re-transmissions.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 packets captured were for  HTTP and TCP protocols.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Browsing the site mysocalledchaos.com</a:t>
            </a:r>
            <a:endParaRPr/>
          </a:p>
        </p:txBody>
      </p:sp>
      <p:pic>
        <p:nvPicPr>
          <p:cNvPr id="1403" name="Google Shape;140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50" y="5143050"/>
            <a:ext cx="22100150" cy="54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Normal Behavior 2</a:t>
            </a:r>
            <a:endParaRPr/>
          </a:p>
        </p:txBody>
      </p:sp>
      <p:sp>
        <p:nvSpPr>
          <p:cNvPr id="1410" name="Google Shape;1410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11" name="Google Shape;1411;p9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94"/>
          <p:cNvSpPr txBox="1">
            <a:spLocks noGrp="1"/>
          </p:cNvSpPr>
          <p:nvPr>
            <p:ph type="body" idx="3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 and TCP re-transmissions.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iphonehacks.com: jailbreak articles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3" name="Google Shape;14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00" y="5880125"/>
            <a:ext cx="20627676" cy="69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Normal Behavior 3</a:t>
            </a:r>
            <a:endParaRPr/>
          </a:p>
        </p:txBody>
      </p:sp>
      <p:sp>
        <p:nvSpPr>
          <p:cNvPr id="1420" name="Google Shape;1420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21" name="Google Shape;1421;p9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95"/>
          <p:cNvSpPr txBox="1">
            <a:spLocks noGrp="1"/>
          </p:cNvSpPr>
          <p:nvPr>
            <p:ph type="body" idx="3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sabethahospitals.com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3" name="Google Shape;1423;p95"/>
          <p:cNvPicPr preferRelativeResize="0"/>
          <p:nvPr/>
        </p:nvPicPr>
        <p:blipFill rotWithShape="1">
          <a:blip r:embed="rId3">
            <a:alphaModFix/>
          </a:blip>
          <a:srcRect l="1877" t="25643" r="1326" b="23252"/>
          <a:stretch/>
        </p:blipFill>
        <p:spPr>
          <a:xfrm>
            <a:off x="944050" y="5498750"/>
            <a:ext cx="23252650" cy="5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13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[HTTP Malicious Behavior 1]</a:t>
            </a:r>
            <a:endParaRPr/>
          </a:p>
        </p:txBody>
      </p:sp>
      <p:sp>
        <p:nvSpPr>
          <p:cNvPr id="1436" name="Google Shape;1436;p9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37" name="Google Shape;1437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38" name="Google Shape;1438;p9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97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/>
              <a:t>User views  a malicious file containing dos.exe malware: 205.185.125.104/files/june11.dll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Traffic was over HTTP.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440" name="Google Shape;14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75" y="5518713"/>
            <a:ext cx="22581125" cy="48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Malicious Behavior 2]</a:t>
            </a:r>
            <a:endParaRPr/>
          </a:p>
        </p:txBody>
      </p:sp>
      <p:sp>
        <p:nvSpPr>
          <p:cNvPr id="1447" name="Google Shape;1447;p9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48" name="Google Shape;1448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98"/>
          <p:cNvSpPr txBox="1">
            <a:spLocks noGrp="1"/>
          </p:cNvSpPr>
          <p:nvPr>
            <p:ph type="body" idx="3"/>
          </p:nvPr>
        </p:nvSpPr>
        <p:spPr>
          <a:xfrm>
            <a:off x="475" y="3424669"/>
            <a:ext cx="24377700" cy="252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MAC address destination was 00:16:17:18:66:c8.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OS version: Windows NT 10nd  username elmer.blanco.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Malicious file Betty_Boop_Rythym_on_the_Reservatin.avi.torrent was downloaded.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Malicious Behavior 2]</a:t>
            </a:r>
            <a:endParaRPr/>
          </a:p>
        </p:txBody>
      </p:sp>
      <p:sp>
        <p:nvSpPr>
          <p:cNvPr id="1457" name="Google Shape;1457;p9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58" name="Google Shape;1458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0" name="Google Shape;1460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6225" y="2140200"/>
            <a:ext cx="13790100" cy="102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0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0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17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36" name="Google Shape;1336;p8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Traffic Profile</a:t>
            </a:r>
            <a:endParaRPr/>
          </a:p>
        </p:txBody>
      </p:sp>
      <p:sp>
        <p:nvSpPr>
          <p:cNvPr id="1340" name="Google Shape;1340;p8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Normal Activity</a:t>
            </a:r>
            <a:endParaRPr/>
          </a:p>
        </p:txBody>
      </p:sp>
      <p:sp>
        <p:nvSpPr>
          <p:cNvPr id="1341" name="Google Shape;1341;p8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>
            <a:spLocks noGrp="1"/>
          </p:cNvSpPr>
          <p:nvPr>
            <p:ph type="subTitle" idx="3"/>
          </p:nvPr>
        </p:nvSpPr>
        <p:spPr>
          <a:xfrm>
            <a:off x="19225075" y="2471500"/>
            <a:ext cx="4026900" cy="9502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Address Range: 192.168.1.0/24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Netmask: 255.255.255.0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Gateway: 192.168.1.1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192.168.1.90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2.6.32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Kali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IPv4:192.168.1.100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Elk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IPv4:192.168.1.105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OS: Linux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Hostname: Capstone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 1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192.168.1.115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 2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353" name="Google Shape;1353;p87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4" name="Google Shape;1354;p8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5" name="Google Shape;13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75" y="2786013"/>
            <a:ext cx="17251001" cy="93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62" name="Google Shape;1362;p8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Exposed Network Information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responds to nmap and wpscan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on open ports, services, and usernames.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Policy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policy that failed to establish rules for password creation such as length and complexity.  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having success using brute force and dictionary attacks against user accounts or guessing a password.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SSH port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connection with server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attackers unauthorized remote access. </a:t>
                      </a:r>
                      <a:endParaRPr sz="30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SL Database Access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access to SQL database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get access to important databases. </a:t>
                      </a:r>
                      <a:endParaRPr sz="30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 with Python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Available information about user permission levels and server login/password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to gain root access by runnings python script.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8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75" name="Google Shape;1375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76" name="Google Shape;1376;p90"/>
          <p:cNvSpPr txBox="1">
            <a:spLocks noGrp="1"/>
          </p:cNvSpPr>
          <p:nvPr>
            <p:ph type="body" idx="3"/>
          </p:nvPr>
        </p:nvSpPr>
        <p:spPr>
          <a:xfrm>
            <a:off x="499700" y="1960350"/>
            <a:ext cx="22942800" cy="189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7" name="Google Shape;1377;p90"/>
          <p:cNvGraphicFramePr/>
          <p:nvPr/>
        </p:nvGraphicFramePr>
        <p:xfrm>
          <a:off x="917888" y="322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6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172.16.4.205 - 47.31%</a:t>
                      </a:r>
                      <a:endParaRPr sz="3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185.243.115.84 - 28.75%</a:t>
                      </a:r>
                      <a:endParaRPr sz="3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10.0.0.201 - 18.85%</a:t>
                      </a:r>
                      <a:endParaRPr sz="3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TCP -  89.49%</a:t>
                      </a:r>
                      <a:endParaRPr sz="3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UDP - 10.43%</a:t>
                      </a:r>
                      <a:endParaRPr sz="3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None - 0.08%</a:t>
                      </a:r>
                      <a:endParaRPr sz="3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IPv4 -  113229</a:t>
                      </a:r>
                      <a:endParaRPr sz="3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IPv6 - 2</a:t>
                      </a:r>
                      <a:endParaRPr sz="3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10.0.0.0/24</a:t>
                      </a:r>
                      <a:endParaRPr sz="3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10.6.12.0/24</a:t>
                      </a:r>
                      <a:endParaRPr sz="34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192.168.1.0/24</a:t>
                      </a:r>
                      <a:endParaRPr sz="3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One (1): june11.ddl</a:t>
                      </a:r>
                      <a:endParaRPr sz="340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84" name="Google Shape;1384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Purpose of Traffic on the Network</a:t>
            </a:r>
            <a:endParaRPr b="1"/>
          </a:p>
        </p:txBody>
      </p:sp>
      <p:sp>
        <p:nvSpPr>
          <p:cNvPr id="1385" name="Google Shape;1385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86" name="Google Shape;1386;p9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9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were observed engaging in the following kinds of activity.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Normal</a:t>
            </a:r>
            <a:r>
              <a:rPr lang="en-US" dirty="0"/>
              <a:t>”</a:t>
            </a:r>
            <a:r>
              <a:rPr lang="en-US" b="1" dirty="0"/>
              <a:t>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Watching YouTube</a:t>
            </a:r>
            <a:endParaRPr dirty="0"/>
          </a:p>
          <a:p>
            <a:pPr marL="9144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Searching websites such as: sabethahospitals.com; mysocalledchaos.com and iphonehacks.com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1" dirty="0"/>
              <a:t>Suspicious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Malware download</a:t>
            </a:r>
            <a:endParaRPr dirty="0"/>
          </a:p>
          <a:p>
            <a:pPr marL="9144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Illegal video download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2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9</a:t>
            </a:fld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Custom</PresentationFormat>
  <Paragraphs>154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Poppins</vt:lpstr>
      <vt:lpstr>Roboto</vt:lpstr>
      <vt:lpstr>Roboto Thin</vt:lpstr>
      <vt:lpstr>Lato Light</vt:lpstr>
      <vt:lpstr>Roboto Light</vt:lpstr>
      <vt:lpstr>Calibri</vt:lpstr>
      <vt:lpstr>Amatic SC</vt:lpstr>
      <vt:lpstr>Arial</vt:lpstr>
      <vt:lpstr>Inconsolata</vt:lpstr>
      <vt:lpstr>Roboto Medium</vt:lpstr>
      <vt:lpstr>Poppins Medium</vt:lpstr>
      <vt:lpstr>Helvetica Neue</vt:lpstr>
      <vt:lpstr>Roboto Black</vt:lpstr>
      <vt:lpstr>Office Theme</vt:lpstr>
      <vt:lpstr>Simple Light</vt:lpstr>
      <vt:lpstr>2_Custom Design</vt:lpstr>
      <vt:lpstr>Final Engagement Attack, Defense &amp; Analysis of a Vulnerable Network </vt:lpstr>
      <vt:lpstr>Table of Contents</vt:lpstr>
      <vt:lpstr>Network Topology &amp; Critical Vulnerabilities   </vt:lpstr>
      <vt:lpstr>Network Topology</vt:lpstr>
      <vt:lpstr>Critical Vulnerabilities: Target 1</vt:lpstr>
      <vt:lpstr>Traffic Profile   </vt:lpstr>
      <vt:lpstr>Traffic Profile</vt:lpstr>
      <vt:lpstr>Behavioral Analysis</vt:lpstr>
      <vt:lpstr>Normal Activity   </vt:lpstr>
      <vt:lpstr>Internet Browsing Normal Behavior 1</vt:lpstr>
      <vt:lpstr>Browsing Normal Behavior 2</vt:lpstr>
      <vt:lpstr>Browsing Normal Behavior 3</vt:lpstr>
      <vt:lpstr>Malicious Activity   </vt:lpstr>
      <vt:lpstr>[HTTP Malicious Behavior 1]</vt:lpstr>
      <vt:lpstr>[Illegal Donwload Malicious Behavior 2]</vt:lpstr>
      <vt:lpstr>[Illegal Donwload Malicious Behavior 2]</vt:lpstr>
      <vt:lpstr>The End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 </dc:title>
  <cp:lastModifiedBy>Patricia Bottari</cp:lastModifiedBy>
  <cp:revision>1</cp:revision>
  <dcterms:modified xsi:type="dcterms:W3CDTF">2021-04-10T20:14:38Z</dcterms:modified>
</cp:coreProperties>
</file>